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4"/>
  </p:sldMasterIdLst>
  <p:notesMasterIdLst>
    <p:notesMasterId r:id="rId7"/>
  </p:notesMasterIdLst>
  <p:handoutMasterIdLst>
    <p:handoutMasterId r:id="rId8"/>
  </p:handoutMasterIdLst>
  <p:sldIdLst>
    <p:sldId id="372" r:id="rId5"/>
    <p:sldId id="359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s" id="{824C2D59-98FD-F141-B086-BAB9DECBF67C}">
          <p14:sldIdLst>
            <p14:sldId id="372"/>
            <p14:sldId id="359"/>
          </p14:sldIdLst>
        </p14:section>
        <p14:section name="How To" id="{750DE254-A95B-9A47-95E2-65966D0AF7B3}">
          <p14:sldIdLst/>
        </p14:section>
        <p14:section name="Icons" id="{DFF15271-6BFC-46A5-BE0A-E4AC686B4FC3}">
          <p14:sldIdLst/>
        </p14:section>
        <p14:section name="Graphics" id="{0522F510-EC7C-4780-B882-E49DD997B5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041"/>
    <a:srgbClr val="BCBCBC"/>
    <a:srgbClr val="919191"/>
    <a:srgbClr val="E3E3E3"/>
    <a:srgbClr val="565656"/>
    <a:srgbClr val="FFEECB"/>
    <a:srgbClr val="FFDD93"/>
    <a:srgbClr val="FDCA51"/>
    <a:srgbClr val="FBB900"/>
    <a:srgbClr val="D6E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7"/>
    <p:restoredTop sz="95022"/>
  </p:normalViewPr>
  <p:slideViewPr>
    <p:cSldViewPr showGuides="1">
      <p:cViewPr varScale="1">
        <p:scale>
          <a:sx n="180" d="100"/>
          <a:sy n="180" d="100"/>
        </p:scale>
        <p:origin x="192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91892-6969-4571-B7AA-0E03DC5FDF93}" type="datetimeFigureOut">
              <a:rPr lang="de-CH" smtClean="0"/>
              <a:t>28.08.25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4F4F5-806F-469B-910B-54C592EC87F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2552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6C54F-DB4C-4B1E-9416-7F386D68647F}" type="datetimeFigureOut">
              <a:rPr lang="de-CH" smtClean="0"/>
              <a:t>28.08.25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DBA2-E32C-41B7-BEF5-E7A84BE5B5E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1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8DBA2-E32C-41B7-BEF5-E7A84BE5B5E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517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7788"/>
            <a:ext cx="8207376" cy="3312194"/>
          </a:xfrm>
        </p:spPr>
        <p:txBody>
          <a:bodyPr/>
          <a:lstStyle>
            <a:lvl1pPr>
              <a:tabLst>
                <a:tab pos="2154238" algn="l"/>
              </a:tabLs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tabLst>
                <a:tab pos="2154238" algn="l"/>
              </a:tabLst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7547" y="159483"/>
            <a:ext cx="8213588" cy="216756"/>
          </a:xfrm>
        </p:spPr>
        <p:txBody>
          <a:bodyPr anchor="b"/>
          <a:lstStyle>
            <a:lvl1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1pPr>
            <a:lvl2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2pPr>
            <a:lvl3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3pPr>
            <a:lvl4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4pPr>
            <a:lvl5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6B32B8A7-5012-5C4F-A17F-229FFB86E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13" y="376238"/>
            <a:ext cx="8207376" cy="611188"/>
          </a:xfrm>
        </p:spPr>
        <p:txBody>
          <a:bodyPr/>
          <a:lstStyle>
            <a:lvl1pPr>
              <a:defRPr u="none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59C9B72F-6179-93CC-5CD7-D479A4916392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2246423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ymmetrie, Licht, Spirale enthält.&#10;&#10;Automatisch generierte Beschreibung">
            <a:extLst>
              <a:ext uri="{FF2B5EF4-FFF2-40B4-BE49-F238E27FC236}">
                <a16:creationId xmlns:a16="http://schemas.microsoft.com/office/drawing/2014/main" id="{3F2DE73C-9544-CE44-37AB-E57ADE085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32495BB0-712D-9681-898A-AFEE4E84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9848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39C029E-EF43-20EA-52CB-E97CE27CC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37875" cy="5143500"/>
          </a:xfrm>
          <a:prstGeom prst="rect">
            <a:avLst/>
          </a:prstGeom>
        </p:spPr>
      </p:pic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4FFA90E0-A7A6-49D4-1CC7-A45F973D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654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Zur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Himmel, Fenster, Haus enthält.&#10;&#10;Automatisch generierte Beschreibung">
            <a:extLst>
              <a:ext uri="{FF2B5EF4-FFF2-40B4-BE49-F238E27FC236}">
                <a16:creationId xmlns:a16="http://schemas.microsoft.com/office/drawing/2014/main" id="{090F386C-2841-1981-CAEC-1A3F4F9A4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1233" y="0"/>
            <a:ext cx="7172767" cy="5143500"/>
          </a:xfrm>
          <a:prstGeom prst="rect">
            <a:avLst/>
          </a:prstGeom>
        </p:spPr>
      </p:pic>
      <p:sp>
        <p:nvSpPr>
          <p:cNvPr id="2" name="Parallelogramm 1">
            <a:extLst>
              <a:ext uri="{FF2B5EF4-FFF2-40B4-BE49-F238E27FC236}">
                <a16:creationId xmlns:a16="http://schemas.microsoft.com/office/drawing/2014/main" id="{E50B5927-8E27-C548-ABBA-5CCB78ED05D3}"/>
              </a:ext>
            </a:extLst>
          </p:cNvPr>
          <p:cNvSpPr/>
          <p:nvPr userDrawn="1"/>
        </p:nvSpPr>
        <p:spPr>
          <a:xfrm>
            <a:off x="-2038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oogle Shape;76;p18">
            <a:extLst>
              <a:ext uri="{FF2B5EF4-FFF2-40B4-BE49-F238E27FC236}">
                <a16:creationId xmlns:a16="http://schemas.microsoft.com/office/drawing/2014/main" id="{D101CB29-38C2-0445-BC01-2FCD16EAA510}"/>
              </a:ext>
            </a:extLst>
          </p:cNvPr>
          <p:cNvCxnSpPr/>
          <p:nvPr userDrawn="1"/>
        </p:nvCxnSpPr>
        <p:spPr>
          <a:xfrm>
            <a:off x="-2036" y="2283718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2787774"/>
            <a:ext cx="3239591" cy="1368145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88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Zuri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Himmel, Fenster, Haus enthält.&#10;&#10;Automatisch generierte Beschreibung">
            <a:extLst>
              <a:ext uri="{FF2B5EF4-FFF2-40B4-BE49-F238E27FC236}">
                <a16:creationId xmlns:a16="http://schemas.microsoft.com/office/drawing/2014/main" id="{9BCD6CA9-3769-D310-F2A5-D125DB5B5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6794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4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Ber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8E90CA-CAB4-3BC9-86CF-910AFE7F3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840" y="29"/>
            <a:ext cx="6012160" cy="5143471"/>
          </a:xfrm>
          <a:prstGeom prst="rect">
            <a:avLst/>
          </a:prstGeom>
        </p:spPr>
      </p:pic>
      <p:sp>
        <p:nvSpPr>
          <p:cNvPr id="3" name="Parallelogramm 2">
            <a:extLst>
              <a:ext uri="{FF2B5EF4-FFF2-40B4-BE49-F238E27FC236}">
                <a16:creationId xmlns:a16="http://schemas.microsoft.com/office/drawing/2014/main" id="{44AC5C22-5106-30CE-7DDF-D0853D21DE02}"/>
              </a:ext>
            </a:extLst>
          </p:cNvPr>
          <p:cNvSpPr/>
          <p:nvPr userDrawn="1"/>
        </p:nvSpPr>
        <p:spPr>
          <a:xfrm>
            <a:off x="-2038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oogle Shape;76;p18">
            <a:extLst>
              <a:ext uri="{FF2B5EF4-FFF2-40B4-BE49-F238E27FC236}">
                <a16:creationId xmlns:a16="http://schemas.microsoft.com/office/drawing/2014/main" id="{D101CB29-38C2-0445-BC01-2FCD16EAA510}"/>
              </a:ext>
            </a:extLst>
          </p:cNvPr>
          <p:cNvCxnSpPr/>
          <p:nvPr userDrawn="1"/>
        </p:nvCxnSpPr>
        <p:spPr>
          <a:xfrm>
            <a:off x="-2036" y="2283718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2787774"/>
            <a:ext cx="3239591" cy="1368145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3515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Vio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1347788"/>
            <a:ext cx="8207375" cy="1368423"/>
          </a:xfrm>
        </p:spPr>
        <p:txBody>
          <a:bodyPr anchor="t"/>
          <a:lstStyle>
            <a:lvl1pPr algn="l">
              <a:lnSpc>
                <a:spcPts val="3700"/>
              </a:lnSpc>
              <a:defRPr sz="37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8369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2" y="1347788"/>
            <a:ext cx="8207375" cy="1401589"/>
          </a:xfrm>
        </p:spPr>
        <p:txBody>
          <a:bodyPr anchor="t"/>
          <a:lstStyle>
            <a:lvl1pPr algn="l">
              <a:lnSpc>
                <a:spcPts val="3700"/>
              </a:lnSpc>
              <a:defRPr sz="3700" b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2767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Koral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2" y="1347788"/>
            <a:ext cx="8207375" cy="1368423"/>
          </a:xfrm>
        </p:spPr>
        <p:txBody>
          <a:bodyPr anchor="t"/>
          <a:lstStyle>
            <a:lvl1pPr algn="l">
              <a:lnSpc>
                <a:spcPts val="3700"/>
              </a:lnSpc>
              <a:defRPr sz="37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679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ustainabilit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2" y="1347788"/>
            <a:ext cx="8207375" cy="1401589"/>
          </a:xfrm>
        </p:spPr>
        <p:txBody>
          <a:bodyPr anchor="t"/>
          <a:lstStyle>
            <a:lvl1pPr algn="l">
              <a:lnSpc>
                <a:spcPts val="3700"/>
              </a:lnSpc>
              <a:defRPr sz="37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66172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D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7788"/>
            <a:ext cx="8207376" cy="3312194"/>
          </a:xfrm>
        </p:spPr>
        <p:txBody>
          <a:bodyPr/>
          <a:lstStyle>
            <a:lvl1pPr>
              <a:tabLst>
                <a:tab pos="2154238" algn="l"/>
              </a:tabLs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tabLst>
                <a:tab pos="2154238" algn="l"/>
              </a:tabLst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6B32B8A7-5012-5C4F-A17F-229FFB86E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13" y="376238"/>
            <a:ext cx="6623967" cy="611188"/>
          </a:xfrm>
        </p:spPr>
        <p:txBody>
          <a:bodyPr/>
          <a:lstStyle>
            <a:lvl1pPr>
              <a:defRPr u="none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Edit Title</a:t>
            </a:r>
            <a:endParaRPr lang="de-CH" dirty="0"/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59C9B72F-6179-93CC-5CD7-D479A4916392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294003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76238"/>
            <a:ext cx="8207376" cy="6111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 hasCustomPrompt="1"/>
          </p:nvPr>
        </p:nvSpPr>
        <p:spPr>
          <a:xfrm>
            <a:off x="468314" y="1347787"/>
            <a:ext cx="3816349" cy="3311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 hasCustomPrompt="1"/>
          </p:nvPr>
        </p:nvSpPr>
        <p:spPr>
          <a:xfrm>
            <a:off x="4859338" y="1347787"/>
            <a:ext cx="3816349" cy="3311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7547" y="159483"/>
            <a:ext cx="8213588" cy="216756"/>
          </a:xfrm>
        </p:spPr>
        <p:txBody>
          <a:bodyPr anchor="b"/>
          <a:lstStyle>
            <a:lvl1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1pPr>
            <a:lvl2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2pPr>
            <a:lvl3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3pPr>
            <a:lvl4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4pPr>
            <a:lvl5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88E8D7-07F8-8CBA-CBF2-7CA57D1340BD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1546947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üest Dimen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Wuest-Dimensions-Hero" descr="video_Wuest-Dimensions-Hero">
            <a:hlinkClick r:id="" action="ppaction://media"/>
            <a:extLst>
              <a:ext uri="{FF2B5EF4-FFF2-40B4-BE49-F238E27FC236}">
                <a16:creationId xmlns:a16="http://schemas.microsoft.com/office/drawing/2014/main" id="{5E22EA20-8A64-341B-652F-F860E0BD19F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6" name="Google Shape;76;p18">
            <a:extLst>
              <a:ext uri="{FF2B5EF4-FFF2-40B4-BE49-F238E27FC236}">
                <a16:creationId xmlns:a16="http://schemas.microsoft.com/office/drawing/2014/main" id="{7A719119-1E8A-9DBA-121C-4E896FFCC950}"/>
              </a:ext>
            </a:extLst>
          </p:cNvPr>
          <p:cNvCxnSpPr/>
          <p:nvPr userDrawn="1"/>
        </p:nvCxnSpPr>
        <p:spPr>
          <a:xfrm>
            <a:off x="-2036" y="1766026"/>
            <a:ext cx="8592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" name="Graphic 2">
            <a:extLst>
              <a:ext uri="{FF2B5EF4-FFF2-40B4-BE49-F238E27FC236}">
                <a16:creationId xmlns:a16="http://schemas.microsoft.com/office/drawing/2014/main" id="{F2A93E39-590F-74A7-DD52-6C3544ECAE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317" y="998702"/>
            <a:ext cx="3922089" cy="349086"/>
          </a:xfrm>
          <a:prstGeom prst="rect">
            <a:avLst/>
          </a:prstGeom>
        </p:spPr>
      </p:pic>
      <p:sp>
        <p:nvSpPr>
          <p:cNvPr id="11" name="Untertitel 2">
            <a:extLst>
              <a:ext uri="{FF2B5EF4-FFF2-40B4-BE49-F238E27FC236}">
                <a16:creationId xmlns:a16="http://schemas.microsoft.com/office/drawing/2014/main" id="{15989205-1A26-B331-D78E-22C390D19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7" y="2226272"/>
            <a:ext cx="3239591" cy="1296741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0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cad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ADD6E42-D410-BCD8-FE64-2837EA3663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0"/>
            <a:ext cx="7380312" cy="5143500"/>
          </a:xfrm>
          <a:prstGeom prst="rect">
            <a:avLst/>
          </a:prstGeom>
        </p:spPr>
      </p:pic>
      <p:sp>
        <p:nvSpPr>
          <p:cNvPr id="5" name="Parallelogramm 4">
            <a:extLst>
              <a:ext uri="{FF2B5EF4-FFF2-40B4-BE49-F238E27FC236}">
                <a16:creationId xmlns:a16="http://schemas.microsoft.com/office/drawing/2014/main" id="{AB261840-5DF5-9A28-EE35-D602E4E31DBD}"/>
              </a:ext>
            </a:extLst>
          </p:cNvPr>
          <p:cNvSpPr/>
          <p:nvPr userDrawn="1"/>
        </p:nvSpPr>
        <p:spPr>
          <a:xfrm>
            <a:off x="0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 dirty="0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136E9FB5-AD12-1604-DE48-FBB510F4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4529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adem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7788"/>
            <a:ext cx="8207376" cy="3312194"/>
          </a:xfrm>
        </p:spPr>
        <p:txBody>
          <a:bodyPr/>
          <a:lstStyle>
            <a:lvl1pPr>
              <a:tabLst>
                <a:tab pos="2154238" algn="l"/>
              </a:tabLs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tabLst>
                <a:tab pos="2154238" algn="l"/>
              </a:tabLst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6B32B8A7-5012-5C4F-A17F-229FFB86E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13" y="376238"/>
            <a:ext cx="6623967" cy="611188"/>
          </a:xfrm>
        </p:spPr>
        <p:txBody>
          <a:bodyPr/>
          <a:lstStyle>
            <a:lvl1pPr>
              <a:defRPr u="none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Edit Title</a:t>
            </a:r>
            <a:endParaRPr lang="de-CH" dirty="0"/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59C9B72F-6179-93CC-5CD7-D479A4916392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218344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n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7547" y="159483"/>
            <a:ext cx="8213588" cy="216756"/>
          </a:xfrm>
        </p:spPr>
        <p:txBody>
          <a:bodyPr anchor="b"/>
          <a:lstStyle>
            <a:lvl1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1pPr>
            <a:lvl2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2pPr>
            <a:lvl3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3pPr>
            <a:lvl4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4pPr>
            <a:lvl5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6" y="1347788"/>
            <a:ext cx="1908942" cy="33115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bearbeiten&lt;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 hasCustomPrompt="1"/>
          </p:nvPr>
        </p:nvSpPr>
        <p:spPr>
          <a:xfrm>
            <a:off x="2592388" y="1347788"/>
            <a:ext cx="6083300" cy="33115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655B2C-DB3C-5F5B-51E5-A3F29C1FE1BA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179356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67547" y="159483"/>
            <a:ext cx="8213588" cy="216756"/>
          </a:xfrm>
        </p:spPr>
        <p:txBody>
          <a:bodyPr anchor="b"/>
          <a:lstStyle>
            <a:lvl1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1pPr>
            <a:lvl2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2pPr>
            <a:lvl3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3pPr>
            <a:lvl4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4pPr>
            <a:lvl5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7BFB73-F275-7969-A362-C4EC82CF2C5E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109512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467547" y="159483"/>
            <a:ext cx="8213588" cy="216756"/>
          </a:xfrm>
        </p:spPr>
        <p:txBody>
          <a:bodyPr anchor="b"/>
          <a:lstStyle>
            <a:lvl1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1pPr>
            <a:lvl2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2pPr>
            <a:lvl3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3pPr>
            <a:lvl4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4pPr>
            <a:lvl5pPr marL="0" indent="0" algn="r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7BFB73-F275-7969-A362-C4EC82CF2C5E}"/>
              </a:ext>
            </a:extLst>
          </p:cNvPr>
          <p:cNvSpPr txBox="1">
            <a:spLocks/>
          </p:cNvSpPr>
          <p:nvPr userDrawn="1"/>
        </p:nvSpPr>
        <p:spPr>
          <a:xfrm>
            <a:off x="468313" y="4732338"/>
            <a:ext cx="496887" cy="215900"/>
          </a:xfrm>
          <a:prstGeom prst="rect">
            <a:avLst/>
          </a:prstGeom>
        </p:spPr>
        <p:txBody>
          <a:bodyPr lIns="0" tIns="72000" bIns="7200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7EB9F0-36B5-47D0-9B2D-B272FE4AD4B1}" type="slidenum">
              <a:rPr lang="de-CH" sz="600" smtClean="0"/>
              <a:pPr/>
              <a:t>‹#›</a:t>
            </a:fld>
            <a:endParaRPr lang="de-CH" sz="600"/>
          </a:p>
        </p:txBody>
      </p:sp>
    </p:spTree>
    <p:extLst>
      <p:ext uri="{BB962C8B-B14F-4D97-AF65-F5344CB8AC3E}">
        <p14:creationId xmlns:p14="http://schemas.microsoft.com/office/powerpoint/2010/main" val="1667532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78" userDrawn="1">
          <p15:clr>
            <a:srgbClr val="FBAE40"/>
          </p15:clr>
        </p15:guide>
        <p15:guide id="2" pos="1898" userDrawn="1">
          <p15:clr>
            <a:srgbClr val="FBAE40"/>
          </p15:clr>
        </p15:guide>
        <p15:guide id="3" pos="3682" userDrawn="1">
          <p15:clr>
            <a:srgbClr val="FBAE40"/>
          </p15:clr>
        </p15:guide>
        <p15:guide id="4" pos="38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BB3CD61D-5CBC-BFF3-50F0-0BBB7F704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908" y="0"/>
            <a:ext cx="5453025" cy="5143500"/>
          </a:xfrm>
          <a:prstGeom prst="rect">
            <a:avLst/>
          </a:prstGeom>
        </p:spPr>
      </p:pic>
      <p:sp>
        <p:nvSpPr>
          <p:cNvPr id="2" name="Parallelogramm 1">
            <a:extLst>
              <a:ext uri="{FF2B5EF4-FFF2-40B4-BE49-F238E27FC236}">
                <a16:creationId xmlns:a16="http://schemas.microsoft.com/office/drawing/2014/main" id="{618887F1-BC8A-C429-DE23-1A0086F9ADCE}"/>
              </a:ext>
            </a:extLst>
          </p:cNvPr>
          <p:cNvSpPr/>
          <p:nvPr userDrawn="1"/>
        </p:nvSpPr>
        <p:spPr>
          <a:xfrm>
            <a:off x="-2038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2EEC6077-BBF0-A656-A404-BBDE17D8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4948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Symmetrie, Licht, Spirale enthält.&#10;&#10;Automatisch generierte Beschreibung">
            <a:extLst>
              <a:ext uri="{FF2B5EF4-FFF2-40B4-BE49-F238E27FC236}">
                <a16:creationId xmlns:a16="http://schemas.microsoft.com/office/drawing/2014/main" id="{B33D2A22-FA84-F1FF-24E1-8E330A9EB4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3697" y="0"/>
            <a:ext cx="7210303" cy="5143500"/>
          </a:xfrm>
          <a:prstGeom prst="rect">
            <a:avLst/>
          </a:prstGeom>
        </p:spPr>
      </p:pic>
      <p:sp>
        <p:nvSpPr>
          <p:cNvPr id="2" name="Parallelogramm 1">
            <a:extLst>
              <a:ext uri="{FF2B5EF4-FFF2-40B4-BE49-F238E27FC236}">
                <a16:creationId xmlns:a16="http://schemas.microsoft.com/office/drawing/2014/main" id="{04BC3EBF-4C8A-C588-296C-8B59A68B3BD6}"/>
              </a:ext>
            </a:extLst>
          </p:cNvPr>
          <p:cNvSpPr/>
          <p:nvPr userDrawn="1"/>
        </p:nvSpPr>
        <p:spPr>
          <a:xfrm>
            <a:off x="-2038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" name="Titel 1">
            <a:extLst>
              <a:ext uri="{FF2B5EF4-FFF2-40B4-BE49-F238E27FC236}">
                <a16:creationId xmlns:a16="http://schemas.microsoft.com/office/drawing/2014/main" id="{5C27D1E1-ECF5-6C5F-9430-E6D9C2A0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5095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Baum, Gras, Himmel enthält.&#10;&#10;Automatisch generierte Beschreibung">
            <a:extLst>
              <a:ext uri="{FF2B5EF4-FFF2-40B4-BE49-F238E27FC236}">
                <a16:creationId xmlns:a16="http://schemas.microsoft.com/office/drawing/2014/main" id="{BAD39268-D0E5-3E31-ED69-C9D52C640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0"/>
            <a:ext cx="7380312" cy="5143500"/>
          </a:xfrm>
          <a:prstGeom prst="rect">
            <a:avLst/>
          </a:prstGeom>
        </p:spPr>
      </p:pic>
      <p:sp>
        <p:nvSpPr>
          <p:cNvPr id="2" name="Parallelogramm 1">
            <a:extLst>
              <a:ext uri="{FF2B5EF4-FFF2-40B4-BE49-F238E27FC236}">
                <a16:creationId xmlns:a16="http://schemas.microsoft.com/office/drawing/2014/main" id="{F8D0E02D-13F8-DFB1-7666-3A1F4CD4A214}"/>
              </a:ext>
            </a:extLst>
          </p:cNvPr>
          <p:cNvSpPr/>
          <p:nvPr userDrawn="1"/>
        </p:nvSpPr>
        <p:spPr>
          <a:xfrm>
            <a:off x="-2038" y="0"/>
            <a:ext cx="5396997" cy="5143500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902EBF6B-BEE5-E32C-1056-AC878916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116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 1">
            <a:extLst>
              <a:ext uri="{FF2B5EF4-FFF2-40B4-BE49-F238E27FC236}">
                <a16:creationId xmlns:a16="http://schemas.microsoft.com/office/drawing/2014/main" id="{9A6CAB5D-DC7D-246D-034D-5204619C6D8C}"/>
              </a:ext>
            </a:extLst>
          </p:cNvPr>
          <p:cNvSpPr/>
          <p:nvPr userDrawn="1"/>
        </p:nvSpPr>
        <p:spPr>
          <a:xfrm>
            <a:off x="-2038" y="0"/>
            <a:ext cx="5396997" cy="5143499"/>
          </a:xfrm>
          <a:prstGeom prst="parallelogram">
            <a:avLst>
              <a:gd name="adj" fmla="val 30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>
            <a:lvl1pPr marL="0" indent="0" algn="l">
              <a:lnSpc>
                <a:spcPts val="16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2pPr>
            <a:lvl3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</a:defRPr>
            </a:lvl3pPr>
            <a:lvl4pPr marL="0" indent="0" algn="l">
              <a:buNone/>
              <a:defRPr>
                <a:solidFill>
                  <a:schemeClr val="tx2"/>
                </a:solidFill>
              </a:defRPr>
            </a:lvl4pPr>
            <a:lvl5pPr marL="0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5pPr>
            <a:lvl6pPr marL="3175" indent="0" algn="l">
              <a:lnSpc>
                <a:spcPts val="1600"/>
              </a:lnSpc>
              <a:spcAft>
                <a:spcPts val="0"/>
              </a:spcAft>
              <a:buNone/>
              <a:defRPr sz="1300">
                <a:solidFill>
                  <a:schemeClr val="tx2"/>
                </a:solidFill>
              </a:defRPr>
            </a:lvl6pPr>
            <a:lvl7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cxnSp>
        <p:nvCxnSpPr>
          <p:cNvPr id="8" name="Google Shape;76;p18">
            <a:extLst>
              <a:ext uri="{FF2B5EF4-FFF2-40B4-BE49-F238E27FC236}">
                <a16:creationId xmlns:a16="http://schemas.microsoft.com/office/drawing/2014/main" id="{7B30BEED-E93F-BE42-9BB2-4E85099CBB63}"/>
              </a:ext>
            </a:extLst>
          </p:cNvPr>
          <p:cNvCxnSpPr/>
          <p:nvPr userDrawn="1"/>
        </p:nvCxnSpPr>
        <p:spPr>
          <a:xfrm>
            <a:off x="-2036" y="2859782"/>
            <a:ext cx="859200" cy="0"/>
          </a:xfrm>
          <a:prstGeom prst="straightConnector1">
            <a:avLst/>
          </a:prstGeom>
          <a:noFill/>
          <a:ln w="19050" cap="flat" cmpd="sng">
            <a:solidFill>
              <a:srgbClr val="D8584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" name="Titel 1">
            <a:extLst>
              <a:ext uri="{FF2B5EF4-FFF2-40B4-BE49-F238E27FC236}">
                <a16:creationId xmlns:a16="http://schemas.microsoft.com/office/drawing/2014/main" id="{1BE0AED8-6E1D-8527-294C-E093509F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 anchor="ctr" anchorCtr="0">
            <a:normAutofit/>
          </a:bodyPr>
          <a:lstStyle>
            <a:lvl1pPr>
              <a:lnSpc>
                <a:spcPct val="90000"/>
              </a:lnSpc>
              <a:defRPr sz="4200" baseline="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227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7AE0E6D-8F28-96B9-FBA9-692CEADB0F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519174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5" imgW="7772400" imgH="10058400" progId="TCLayout.ActiveDocument.1">
                  <p:embed/>
                </p:oleObj>
              </mc:Choice>
              <mc:Fallback>
                <p:oleObj name="think-cell Folie" r:id="rId25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AE0E6D-8F28-96B9-FBA9-692CEADB0F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8313" y="376238"/>
            <a:ext cx="8207376" cy="611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313" y="1347787"/>
            <a:ext cx="8207376" cy="3311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1727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3" r:id="rId6"/>
    <p:sldLayoutId id="2147483745" r:id="rId7"/>
    <p:sldLayoutId id="2147483746" r:id="rId8"/>
    <p:sldLayoutId id="2147483748" r:id="rId9"/>
    <p:sldLayoutId id="2147483749" r:id="rId10"/>
    <p:sldLayoutId id="2147483750" r:id="rId11"/>
    <p:sldLayoutId id="2147483753" r:id="rId12"/>
    <p:sldLayoutId id="2147483752" r:id="rId13"/>
    <p:sldLayoutId id="2147483765" r:id="rId14"/>
    <p:sldLayoutId id="2147483755" r:id="rId15"/>
    <p:sldLayoutId id="2147483761" r:id="rId16"/>
    <p:sldLayoutId id="2147483754" r:id="rId17"/>
    <p:sldLayoutId id="2147483756" r:id="rId18"/>
    <p:sldLayoutId id="2147483759" r:id="rId19"/>
    <p:sldLayoutId id="2147483762" r:id="rId20"/>
    <p:sldLayoutId id="2147483757" r:id="rId21"/>
    <p:sldLayoutId id="2147483760" r:id="rId2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600"/>
        </a:lnSpc>
        <a:spcBef>
          <a:spcPts val="0"/>
        </a:spcBef>
        <a:spcAft>
          <a:spcPts val="400"/>
        </a:spcAft>
        <a:buFontTx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600"/>
        </a:lnSpc>
        <a:spcBef>
          <a:spcPts val="0"/>
        </a:spcBef>
        <a:spcAft>
          <a:spcPts val="400"/>
        </a:spcAft>
        <a:buFontTx/>
        <a:buNone/>
        <a:defRPr sz="1200" kern="1200">
          <a:solidFill>
            <a:schemeClr val="tx1"/>
          </a:solidFill>
          <a:latin typeface="Suisse Int'l Bold" pitchFamily="34" charset="0"/>
          <a:ea typeface="+mn-ea"/>
          <a:cs typeface="+mn-cs"/>
        </a:defRPr>
      </a:lvl2pPr>
      <a:lvl3pPr marL="144000" indent="-144000" algn="l" defTabSz="914400" rtl="0" eaLnBrk="1" latinLnBrk="0" hangingPunct="1">
        <a:lnSpc>
          <a:spcPts val="1600"/>
        </a:lnSpc>
        <a:spcBef>
          <a:spcPts val="0"/>
        </a:spcBef>
        <a:spcAft>
          <a:spcPts val="400"/>
        </a:spcAft>
        <a:buClr>
          <a:srgbClr val="EA4E44"/>
        </a:buClr>
        <a:buFont typeface="Suisse Int'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284400" indent="-144000" algn="l" defTabSz="914400" rtl="0" eaLnBrk="1" latinLnBrk="0" hangingPunct="1">
        <a:lnSpc>
          <a:spcPts val="1600"/>
        </a:lnSpc>
        <a:spcBef>
          <a:spcPts val="0"/>
        </a:spcBef>
        <a:spcAft>
          <a:spcPts val="400"/>
        </a:spcAft>
        <a:buClr>
          <a:srgbClr val="EA4E44"/>
        </a:buClr>
        <a:buFont typeface="Suisse Int'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428400" indent="-144000" algn="l" defTabSz="914400" rtl="0" eaLnBrk="1" latinLnBrk="0" hangingPunct="1">
        <a:lnSpc>
          <a:spcPts val="1600"/>
        </a:lnSpc>
        <a:spcBef>
          <a:spcPts val="0"/>
        </a:spcBef>
        <a:spcAft>
          <a:spcPts val="400"/>
        </a:spcAft>
        <a:buClr>
          <a:srgbClr val="EA4E44"/>
        </a:buClr>
        <a:buFontTx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400"/>
        </a:spcAft>
        <a:buFontTx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Suisse Int'l Bold" pitchFamily="34" charset="0"/>
          <a:ea typeface="+mn-ea"/>
          <a:cs typeface="+mn-cs"/>
        </a:defRPr>
      </a:lvl7pPr>
      <a:lvl8pPr marL="176400" indent="-180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Suisse Int'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00" indent="-18000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Suisse Int'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A4A3A4"/>
          </p15:clr>
        </p15:guide>
        <p15:guide id="2" pos="3061" userDrawn="1">
          <p15:clr>
            <a:srgbClr val="A4A3A4"/>
          </p15:clr>
        </p15:guide>
        <p15:guide id="3" pos="2699" userDrawn="1">
          <p15:clr>
            <a:srgbClr val="A4A3A4"/>
          </p15:clr>
        </p15:guide>
        <p15:guide id="4" orient="horz" pos="237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5465" userDrawn="1">
          <p15:clr>
            <a:srgbClr val="A4A3A4"/>
          </p15:clr>
        </p15:guide>
        <p15:guide id="7" orient="horz" pos="2981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622" userDrawn="1">
          <p15:clr>
            <a:srgbClr val="A4A3A4"/>
          </p15:clr>
        </p15:guide>
        <p15:guide id="10" orient="horz" pos="849" userDrawn="1">
          <p15:clr>
            <a:srgbClr val="000000"/>
          </p15:clr>
        </p15:guide>
        <p15:guide id="11" orient="horz" pos="162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1">
            <a:extLst>
              <a:ext uri="{FF2B5EF4-FFF2-40B4-BE49-F238E27FC236}">
                <a16:creationId xmlns:a16="http://schemas.microsoft.com/office/drawing/2014/main" id="{DABA264E-A905-FC9F-5244-9860BC9A6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7" y="3003798"/>
            <a:ext cx="3239591" cy="1296741"/>
          </a:xfrm>
        </p:spPr>
        <p:txBody>
          <a:bodyPr/>
          <a:lstStyle/>
          <a:p>
            <a:r>
              <a:rPr lang="de-CH" dirty="0">
                <a:solidFill>
                  <a:schemeClr val="tx2"/>
                </a:solidFill>
              </a:rPr>
              <a:t>Gilbert Böhme / Tobias Dudek</a:t>
            </a:r>
            <a:br>
              <a:rPr lang="de-CH" dirty="0">
                <a:solidFill>
                  <a:schemeClr val="tx2"/>
                </a:solidFill>
              </a:rPr>
            </a:br>
            <a:r>
              <a:rPr lang="de-CH" sz="800" dirty="0">
                <a:solidFill>
                  <a:schemeClr val="tx2"/>
                </a:solidFill>
              </a:rPr>
              <a:t>29.08.2025</a:t>
            </a:r>
          </a:p>
          <a:p>
            <a:r>
              <a:rPr lang="de-CH" sz="800" dirty="0">
                <a:solidFill>
                  <a:schemeClr val="tx2"/>
                </a:solidFill>
              </a:rPr>
              <a:t>CAS ADS Module 2 - University </a:t>
            </a:r>
            <a:r>
              <a:rPr lang="de-CH" sz="800" dirty="0" err="1">
                <a:solidFill>
                  <a:schemeClr val="tx2"/>
                </a:solidFill>
              </a:rPr>
              <a:t>of</a:t>
            </a:r>
            <a:r>
              <a:rPr lang="de-CH" sz="800" dirty="0">
                <a:solidFill>
                  <a:schemeClr val="tx2"/>
                </a:solidFill>
              </a:rPr>
              <a:t> Berne</a:t>
            </a:r>
          </a:p>
          <a:p>
            <a:endParaRPr lang="de-CH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DD8A825B-3D02-6697-2596-0EF1892D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842962"/>
            <a:ext cx="4103687" cy="1440752"/>
          </a:xfrm>
        </p:spPr>
        <p:txBody>
          <a:bodyPr>
            <a:normAutofit/>
          </a:bodyPr>
          <a:lstStyle/>
          <a:p>
            <a:r>
              <a:rPr lang="de-CH" dirty="0"/>
              <a:t>Mann–Whitney </a:t>
            </a:r>
            <a:r>
              <a:rPr lang="de-CH" i="1" dirty="0"/>
              <a:t>U</a:t>
            </a:r>
            <a:r>
              <a:rPr lang="de-CH" dirty="0"/>
              <a:t> Test</a:t>
            </a:r>
          </a:p>
        </p:txBody>
      </p:sp>
    </p:spTree>
    <p:extLst>
      <p:ext uri="{BB962C8B-B14F-4D97-AF65-F5344CB8AC3E}">
        <p14:creationId xmlns:p14="http://schemas.microsoft.com/office/powerpoint/2010/main" val="195397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DB003E-745E-7D85-1B4D-F28607E6D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47788"/>
            <a:ext cx="4176464" cy="3312194"/>
          </a:xfrm>
        </p:spPr>
        <p:txBody>
          <a:bodyPr/>
          <a:lstStyle/>
          <a:p>
            <a:r>
              <a:rPr lang="en-US" sz="1200" b="1" dirty="0"/>
              <a:t>Study design: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Sample</a:t>
            </a:r>
            <a:r>
              <a:rPr lang="en-US" sz="1200" baseline="30000" dirty="0"/>
              <a:t>1</a:t>
            </a:r>
            <a:r>
              <a:rPr lang="en-US" sz="1200" dirty="0"/>
              <a:t>: 20 hospital patients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Groups:</a:t>
            </a:r>
          </a:p>
          <a:p>
            <a:pPr marL="315450" lvl="2" indent="-171450">
              <a:buFontTx/>
              <a:buChar char="-"/>
            </a:pPr>
            <a:r>
              <a:rPr lang="en-US" sz="1100" dirty="0"/>
              <a:t>12 cardiac patients (group 1)</a:t>
            </a:r>
          </a:p>
          <a:p>
            <a:pPr marL="315450" lvl="2" indent="-171450">
              <a:buFontTx/>
              <a:buChar char="-"/>
            </a:pPr>
            <a:r>
              <a:rPr lang="en-US" sz="1100" dirty="0"/>
              <a:t>8 non-cardiac patients (group 2)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sz="1200" dirty="0"/>
              <a:t>Measure: questionnaire on general well-being (0 = very high, 35 = very low)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Goal: test whether central tendency of well-being differs between groups </a:t>
            </a:r>
          </a:p>
          <a:p>
            <a:r>
              <a:rPr lang="en-US" sz="1200" b="1" dirty="0"/>
              <a:t>Analysis outcome: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reject H0 that the expected well-being of group 1 is similar to that of group 2 at the 5% significance level (p-value = 0.025)</a:t>
            </a:r>
          </a:p>
          <a:p>
            <a:r>
              <a:rPr lang="en-US" sz="800" baseline="30000" dirty="0"/>
              <a:t>1 Data taken from: https://</a:t>
            </a:r>
            <a:r>
              <a:rPr lang="en-US" sz="800" baseline="30000" dirty="0" err="1"/>
              <a:t>www.methodenberatung.uzh.ch</a:t>
            </a:r>
            <a:r>
              <a:rPr lang="en-US" sz="800" baseline="30000" dirty="0"/>
              <a:t>/de/</a:t>
            </a:r>
            <a:r>
              <a:rPr lang="en-US" sz="800" baseline="30000" dirty="0" err="1"/>
              <a:t>datenanalyse_spss</a:t>
            </a:r>
            <a:r>
              <a:rPr lang="en-US" sz="800" baseline="30000" dirty="0"/>
              <a:t>/</a:t>
            </a:r>
            <a:r>
              <a:rPr lang="en-US" sz="800" baseline="30000" dirty="0" err="1"/>
              <a:t>unterschiede</a:t>
            </a:r>
            <a:r>
              <a:rPr lang="en-US" sz="800" baseline="30000" dirty="0"/>
              <a:t>/</a:t>
            </a:r>
            <a:r>
              <a:rPr lang="en-US" sz="800" baseline="30000" dirty="0" err="1"/>
              <a:t>zentral</a:t>
            </a:r>
            <a:r>
              <a:rPr lang="en-US" sz="800" baseline="30000" dirty="0"/>
              <a:t>/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75E9DF-15C8-06BE-78DA-F6509DB8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well-being of cardiac patients</a:t>
            </a:r>
          </a:p>
        </p:txBody>
      </p:sp>
      <p:pic>
        <p:nvPicPr>
          <p:cNvPr id="12" name="Picture 11" descr="A comparison of a graph&#10;&#10;AI-generated content may be incorrect.">
            <a:extLst>
              <a:ext uri="{FF2B5EF4-FFF2-40B4-BE49-F238E27FC236}">
                <a16:creationId xmlns:a16="http://schemas.microsoft.com/office/drawing/2014/main" id="{C6A52D68-4C01-C20D-AD31-CCF904F0D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73" y="2009986"/>
            <a:ext cx="4176464" cy="1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7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">
  <a:themeElements>
    <a:clrScheme name="Wüest Colors">
      <a:dk1>
        <a:srgbClr val="000000"/>
      </a:dk1>
      <a:lt1>
        <a:srgbClr val="FFFFFF"/>
      </a:lt1>
      <a:dk2>
        <a:srgbClr val="3A2F55"/>
      </a:dk2>
      <a:lt2>
        <a:srgbClr val="EDEDEE"/>
      </a:lt2>
      <a:accent1>
        <a:srgbClr val="EA4E44"/>
      </a:accent1>
      <a:accent2>
        <a:srgbClr val="C5B3A6"/>
      </a:accent2>
      <a:accent3>
        <a:srgbClr val="008ECF"/>
      </a:accent3>
      <a:accent4>
        <a:srgbClr val="00A75C"/>
      </a:accent4>
      <a:accent5>
        <a:srgbClr val="FBB900"/>
      </a:accent5>
      <a:accent6>
        <a:srgbClr val="565656"/>
      </a:accent6>
      <a:hlink>
        <a:srgbClr val="3A2F55"/>
      </a:hlink>
      <a:folHlink>
        <a:srgbClr val="3A2F55"/>
      </a:folHlink>
    </a:clrScheme>
    <a:fontScheme name="Wüest Schriftarten">
      <a:majorFont>
        <a:latin typeface="Suisse Int'l Thin"/>
        <a:ea typeface=""/>
        <a:cs typeface=""/>
      </a:majorFont>
      <a:minorFont>
        <a:latin typeface="Suisse Int'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Start-Here" id="{26BBDD11-C7A0-FF4E-AF7E-0AD840D721FF}" vid="{BE48B3DD-0376-F047-A2AD-A3ACD9A9EF2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42CE31B47CF4CBE5A1A86DE029778" ma:contentTypeVersion="4" ma:contentTypeDescription="Create a new document." ma:contentTypeScope="" ma:versionID="1ce53df31bfa733b082879edb320bb8a">
  <xsd:schema xmlns:xsd="http://www.w3.org/2001/XMLSchema" xmlns:xs="http://www.w3.org/2001/XMLSchema" xmlns:p="http://schemas.microsoft.com/office/2006/metadata/properties" xmlns:ns2="52b717a3-f467-4180-87a2-68126ca461cd" targetNamespace="http://schemas.microsoft.com/office/2006/metadata/properties" ma:root="true" ma:fieldsID="1458c3ea64ffec9a1a4bef92e8afe0af" ns2:_="">
    <xsd:import namespace="52b717a3-f467-4180-87a2-68126ca46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717a3-f467-4180-87a2-68126ca46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B2FBF2-F190-47B2-9F7E-CE6D1316D7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1688D1-F920-4249-A91F-690B744DC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b717a3-f467-4180-87a2-68126ca461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7E00C6-83EF-46B8-92CF-A1C812818EF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</Template>
  <TotalTime>17</TotalTime>
  <Words>134</Words>
  <Application>Microsoft Macintosh PowerPoint</Application>
  <PresentationFormat>On-screen Show (16:9)</PresentationFormat>
  <Paragraphs>15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Suisse Int'l</vt:lpstr>
      <vt:lpstr>Suisse Int'l Bold</vt:lpstr>
      <vt:lpstr>Suisse Int'l Thin</vt:lpstr>
      <vt:lpstr>Master</vt:lpstr>
      <vt:lpstr>think-cell Folie</vt:lpstr>
      <vt:lpstr>Mann–Whitney U Test</vt:lpstr>
      <vt:lpstr>Case: well-being of cardiac patients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Tobias Dudek</dc:creator>
  <cp:keywords/>
  <dc:description/>
  <cp:lastModifiedBy>Gilbert Böhme</cp:lastModifiedBy>
  <cp:revision>11</cp:revision>
  <cp:lastPrinted>2024-12-18T14:19:57Z</cp:lastPrinted>
  <dcterms:created xsi:type="dcterms:W3CDTF">2025-08-28T07:08:05Z</dcterms:created>
  <dcterms:modified xsi:type="dcterms:W3CDTF">2025-08-28T16:46:15Z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0x0101002E842CE31B47CF4CBE5A1A86DE029778</vt:lpwstr>
  </property>
</Properties>
</file>